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Playfair Display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PlayfairDisplay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76c8dcd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76c8dcd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76c8dcde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76c8dcd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76c8dcd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76c8dcd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76c8dcde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76c8dcde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76c8dcde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76c8dcde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076c8dcde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076c8dcde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7e8a7ccf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7e8a7ccf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76c8dcdef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76c8dcde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76c8dcdef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76c8dcde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7e8a7ccf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7e8a7ccf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76c8dcdef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76c8dcdef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7e8a7ce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7e8a7ce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7e8a7cea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7e8a7cea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z5MQLv5MhcPnbBsX4Sj7FR8P8fGAl6SG/view" TargetMode="External"/><Relationship Id="rId4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davisking/dlib-models" TargetMode="External"/><Relationship Id="rId4" Type="http://schemas.openxmlformats.org/officeDocument/2006/relationships/hyperlink" Target="http://www.consortium.ri.cmu.edu/data/ck/" TargetMode="External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jp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820"/>
              <a:t>ASL and Emotion Translator</a:t>
            </a:r>
            <a:endParaRPr sz="48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20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Yassine Ghannane, Pegah Khayatan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2286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Histogram equalization 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175" y="68975"/>
            <a:ext cx="4288624" cy="50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15325"/>
            <a:ext cx="5311001" cy="14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3401150"/>
            <a:ext cx="1340075" cy="4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CA"/>
              <a:t>Contrast Limited Adaptive histogram equalization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sz="17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76" y="1815288"/>
            <a:ext cx="4778926" cy="209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75" y="1152475"/>
            <a:ext cx="3664400" cy="17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52725"/>
            <a:ext cx="3645774" cy="13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Behind</a:t>
            </a:r>
            <a:r>
              <a:rPr lang="en-CA"/>
              <a:t> face localization algorithm in dlib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HOG+SVM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N</a:t>
            </a:r>
            <a:r>
              <a:rPr lang="en-CA"/>
              <a:t>ot invariant to changes in rotation and viewing angle.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CA"/>
              <a:t>Max-Margin (MMOD) CNN face detector</a:t>
            </a:r>
            <a:r>
              <a:rPr lang="en-CA"/>
              <a:t> capable of detecting faces from varying viewing angles, lighting conditions, and occlusion.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375" y="1651975"/>
            <a:ext cx="4424624" cy="28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Behind landmark detection in dlib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202122"/>
                </a:solidFill>
                <a:highlight>
                  <a:srgbClr val="FFFFFF"/>
                </a:highlight>
              </a:rPr>
              <a:t>Method in dlib is based on:  One millisecond face alignment with an ensemble of regression trees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rgbClr val="202122"/>
                </a:solidFill>
                <a:highlight>
                  <a:srgbClr val="FFFFFF"/>
                </a:highlight>
              </a:rPr>
              <a:t>Based on Viola jones: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Clr>
                <a:srgbClr val="202122"/>
              </a:buClr>
              <a:buSzPts val="1600"/>
              <a:buAutoNum type="arabicPeriod"/>
            </a:pPr>
            <a:r>
              <a:rPr lang="en-CA" sz="1600">
                <a:solidFill>
                  <a:srgbClr val="202122"/>
                </a:solidFill>
                <a:highlight>
                  <a:srgbClr val="FFFFFF"/>
                </a:highlight>
              </a:rPr>
              <a:t>Haar Features: Value = Σ (pixels in black area) - Σ (pixels in white area)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AutoNum type="arabicPeriod"/>
            </a:pPr>
            <a:r>
              <a:rPr lang="en-CA" sz="1600">
                <a:solidFill>
                  <a:srgbClr val="202122"/>
                </a:solidFill>
                <a:highlight>
                  <a:srgbClr val="FFFFFF"/>
                </a:highlight>
              </a:rPr>
              <a:t>Integral image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AutoNum type="arabicPeriod"/>
            </a:pPr>
            <a:r>
              <a:rPr lang="en-CA" sz="1600">
                <a:solidFill>
                  <a:srgbClr val="202122"/>
                </a:solidFill>
                <a:highlight>
                  <a:srgbClr val="FFFFFF"/>
                </a:highlight>
              </a:rPr>
              <a:t>Adaboost Learning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600"/>
              <a:buAutoNum type="arabicPeriod"/>
            </a:pPr>
            <a:r>
              <a:rPr lang="en-CA" sz="1600">
                <a:solidFill>
                  <a:srgbClr val="202122"/>
                </a:solidFill>
                <a:highlight>
                  <a:srgbClr val="FFFFFF"/>
                </a:highlight>
              </a:rPr>
              <a:t>Cascading classifiers</a:t>
            </a:r>
            <a:endParaRPr sz="16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875" y="2765550"/>
            <a:ext cx="2928125" cy="17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Some results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6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Motivation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75" y="2872085"/>
            <a:ext cx="3121075" cy="1805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8675" y="2939675"/>
            <a:ext cx="2195750" cy="192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>
            <a:stCxn id="68" idx="2"/>
            <a:endCxn id="66" idx="0"/>
          </p:cNvCxnSpPr>
          <p:nvPr/>
        </p:nvCxnSpPr>
        <p:spPr>
          <a:xfrm flipH="1" rot="-5400000">
            <a:off x="5487400" y="1120525"/>
            <a:ext cx="1302900" cy="2335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69" name="Google Shape;69;p14"/>
          <p:cNvCxnSpPr>
            <a:stCxn id="70" idx="0"/>
            <a:endCxn id="68" idx="2"/>
          </p:cNvCxnSpPr>
          <p:nvPr/>
        </p:nvCxnSpPr>
        <p:spPr>
          <a:xfrm rot="-5400000">
            <a:off x="3058525" y="1027013"/>
            <a:ext cx="1302900" cy="25224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551561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68" name="Google Shape;68;p14"/>
          <p:cNvSpPr txBox="1"/>
          <p:nvPr/>
        </p:nvSpPr>
        <p:spPr>
          <a:xfrm>
            <a:off x="2644600" y="1052425"/>
            <a:ext cx="46530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ASL and Emotion detection translator</a:t>
            </a:r>
            <a:endParaRPr b="1"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679725" y="29396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391275" y="3342707"/>
            <a:ext cx="15381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</a:t>
            </a:r>
            <a:r>
              <a:rPr lang="en-CA"/>
              <a:t>able of contents 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884650" y="1266175"/>
            <a:ext cx="5847600" cy="3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AutoNum type="romanUcPeriod"/>
            </a:pPr>
            <a:r>
              <a:rPr lang="en-CA" sz="2000">
                <a:latin typeface="Playfair Display"/>
                <a:ea typeface="Playfair Display"/>
                <a:cs typeface="Playfair Display"/>
                <a:sym typeface="Playfair Display"/>
              </a:rPr>
              <a:t>ASL translation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AutoNum type="alphaUcPeriod"/>
            </a:pPr>
            <a:r>
              <a:rPr lang="en-CA" sz="2000">
                <a:latin typeface="Playfair Display"/>
                <a:ea typeface="Playfair Display"/>
                <a:cs typeface="Playfair Display"/>
                <a:sym typeface="Playfair Display"/>
              </a:rPr>
              <a:t>Histogram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AutoNum type="alphaUcPeriod"/>
            </a:pPr>
            <a:r>
              <a:rPr lang="en-CA" sz="2000">
                <a:latin typeface="Playfair Display"/>
                <a:ea typeface="Playfair Display"/>
                <a:cs typeface="Playfair Display"/>
                <a:sym typeface="Playfair Display"/>
              </a:rPr>
              <a:t>Convolutional neural network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Playfair Display"/>
              <a:buAutoNum type="romanUcPeriod"/>
            </a:pPr>
            <a:r>
              <a:rPr lang="en-CA" sz="2000">
                <a:latin typeface="Playfair Display"/>
                <a:ea typeface="Playfair Display"/>
                <a:cs typeface="Playfair Display"/>
                <a:sym typeface="Playfair Display"/>
              </a:rPr>
              <a:t>Emotion detection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AutoNum type="alphaUcPeriod"/>
            </a:pPr>
            <a:r>
              <a:rPr lang="en-CA" sz="2000">
                <a:latin typeface="Playfair Display"/>
                <a:ea typeface="Playfair Display"/>
                <a:cs typeface="Playfair Display"/>
                <a:sym typeface="Playfair Display"/>
              </a:rPr>
              <a:t>Feature extraction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AutoNum type="alphaUcPeriod"/>
            </a:pPr>
            <a:r>
              <a:rPr lang="en-CA" sz="2000">
                <a:latin typeface="Playfair Display"/>
                <a:ea typeface="Playfair Display"/>
                <a:cs typeface="Playfair Display"/>
                <a:sym typeface="Playfair Display"/>
              </a:rPr>
              <a:t>Histogram equalization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AutoNum type="alphaUcPeriod"/>
            </a:pPr>
            <a:r>
              <a:rPr lang="en-CA" sz="2000">
                <a:latin typeface="Playfair Display"/>
                <a:ea typeface="Playfair Display"/>
                <a:cs typeface="Playfair Display"/>
                <a:sym typeface="Playfair Display"/>
              </a:rPr>
              <a:t>Face localization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AutoNum type="alphaUcPeriod"/>
            </a:pPr>
            <a:r>
              <a:rPr lang="en-CA" sz="2000">
                <a:latin typeface="Playfair Display"/>
                <a:ea typeface="Playfair Display"/>
                <a:cs typeface="Playfair Display"/>
                <a:sym typeface="Playfair Display"/>
              </a:rPr>
              <a:t>Extracting Landmarks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Playfair Display"/>
                <a:ea typeface="Playfair Display"/>
                <a:cs typeface="Playfair Display"/>
                <a:sym typeface="Playfair Display"/>
              </a:rPr>
              <a:t>	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ASL Translator is composed of 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638600" y="1496450"/>
            <a:ext cx="72288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AutoNum type="arabicPeriod"/>
            </a:pPr>
            <a:r>
              <a:rPr lang="en-CA" sz="1600">
                <a:latin typeface="Playfair Display"/>
                <a:ea typeface="Playfair Display"/>
                <a:cs typeface="Playfair Display"/>
                <a:sym typeface="Playfair Display"/>
              </a:rPr>
              <a:t>Histogram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Playfair Display"/>
                <a:ea typeface="Playfair Display"/>
                <a:cs typeface="Playfair Display"/>
                <a:sym typeface="Playfair Display"/>
              </a:rPr>
              <a:t>-	A statistical structure which can be used for object detection when used as a threshold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AutoNum type="arabicPeriod"/>
            </a:pPr>
            <a:r>
              <a:rPr lang="en-CA" sz="1600">
                <a:latin typeface="Playfair Display"/>
                <a:ea typeface="Playfair Display"/>
                <a:cs typeface="Playfair Display"/>
                <a:sym typeface="Playfair Display"/>
              </a:rPr>
              <a:t>Convolutional neural network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-"/>
            </a:pPr>
            <a:r>
              <a:rPr lang="en-CA" sz="1600">
                <a:latin typeface="Playfair Display"/>
                <a:ea typeface="Playfair Display"/>
                <a:cs typeface="Playfair Display"/>
                <a:sym typeface="Playfair Display"/>
              </a:rPr>
              <a:t>A class of neural networks ideal for data with a grid-like topology 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-"/>
            </a:pPr>
            <a:r>
              <a:rPr lang="en-CA" sz="1600">
                <a:latin typeface="Playfair Display"/>
                <a:ea typeface="Playfair Display"/>
                <a:cs typeface="Playfair Display"/>
                <a:sym typeface="Playfair Display"/>
              </a:rPr>
              <a:t>Spatial relations between separate features are taken into account during convolution and/or pooling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Histogram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514575" y="1166425"/>
            <a:ext cx="74439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dk2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Histograms are collected </a:t>
            </a:r>
            <a:r>
              <a:rPr i="1" lang="en-CA" sz="1600">
                <a:solidFill>
                  <a:schemeClr val="dk2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counts</a:t>
            </a:r>
            <a:r>
              <a:rPr lang="en-CA" sz="1600">
                <a:solidFill>
                  <a:schemeClr val="dk2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of data organized into a set of predefined </a:t>
            </a:r>
            <a:r>
              <a:rPr i="1" lang="en-CA" sz="1600">
                <a:solidFill>
                  <a:schemeClr val="dk2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bins</a:t>
            </a:r>
            <a:endParaRPr i="1" sz="1600">
              <a:solidFill>
                <a:schemeClr val="dk2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75" y="1887301"/>
            <a:ext cx="2869425" cy="21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87300"/>
            <a:ext cx="2857403" cy="23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8320675" y="3752300"/>
            <a:ext cx="73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Histogram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433625" y="1140375"/>
            <a:ext cx="7615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dk2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Back Projection is a way of recording how well the pixels of a given image fit the distribution of pixels in a histogram model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650" y="2105700"/>
            <a:ext cx="4707050" cy="195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8320675" y="3752300"/>
            <a:ext cx="73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Convolutional Neural network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692600" y="1246125"/>
            <a:ext cx="7651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The model : (</a:t>
            </a:r>
            <a:r>
              <a:rPr lang="en-CA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(https://github.com/EvilPort2/Sign-Language/blob/master/cnn_model_keras2.h5)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Input : Image : 50 (height) x 50 (height) x 1 (channel)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Convolution  : 2x2 kernel, activation='relu'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Max pooling : 2x2 kernel, 2x2 strides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Convolution  : 3x3 kernel, activation='relu'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Max pooling : 3x3 kernel, 2x2 strides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Convolution  : 5x5 kernel, activation='relu'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Max pooling : 5x5 kernel, 5x5 strides</a:t>
            </a:r>
            <a:endParaRPr sz="15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Flatten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Dense : 128 connected neurons, activation='relu'))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Dropout : p </a:t>
            </a:r>
            <a:r>
              <a:rPr lang="en-CA" sz="1500">
                <a:latin typeface="Georgia"/>
                <a:ea typeface="Georgia"/>
                <a:cs typeface="Georgia"/>
                <a:sym typeface="Georgia"/>
              </a:rPr>
              <a:t>=</a:t>
            </a: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 0. 2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Dense : 43 connected neurons,  activation='softmax'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CA" sz="1500">
                <a:latin typeface="Playfair Display"/>
                <a:ea typeface="Playfair Display"/>
                <a:cs typeface="Playfair Display"/>
                <a:sym typeface="Playfair Display"/>
              </a:rPr>
              <a:t>Output : 1 of 43 classes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Using dlib to detect emotions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311700" y="1379475"/>
            <a:ext cx="883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Playfair Display"/>
                <a:ea typeface="Playfair Display"/>
                <a:cs typeface="Playfair Display"/>
                <a:sym typeface="Playfair Display"/>
              </a:rPr>
              <a:t>Pretrained models to extract landmarks: </a:t>
            </a:r>
            <a:r>
              <a:rPr lang="en-CA" sz="16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https://github.com/davisking/dlib-models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Playfair Display"/>
                <a:ea typeface="Playfair Display"/>
                <a:cs typeface="Playfair Display"/>
                <a:sym typeface="Playfair Display"/>
              </a:rPr>
              <a:t>The dataset used to train the emotion detector: </a:t>
            </a:r>
            <a:r>
              <a:rPr lang="en-CA" sz="16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http://www.consortium.ri.cmu.edu/data/ck/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11700" y="2453500"/>
            <a:ext cx="883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Playfair Display"/>
                <a:ea typeface="Playfair Display"/>
                <a:cs typeface="Playfair Display"/>
                <a:sym typeface="Playfair Display"/>
              </a:rPr>
              <a:t>What ddo we do with landmarks?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250" y="2128050"/>
            <a:ext cx="3266750" cy="30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Extracting features from the landmarks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50" y="1145025"/>
            <a:ext cx="2182875" cy="19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500" y="3296300"/>
            <a:ext cx="1847200" cy="18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650" y="2029525"/>
            <a:ext cx="2182875" cy="201495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285750" y="1280950"/>
            <a:ext cx="209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>
                <a:latin typeface="Playfair Display"/>
                <a:ea typeface="Playfair Display"/>
                <a:cs typeface="Playfair Display"/>
                <a:sym typeface="Playfair Display"/>
              </a:rPr>
              <a:t>68 points</a:t>
            </a:r>
            <a:endParaRPr b="1"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24" name="Google Shape;124;p21"/>
          <p:cNvCxnSpPr/>
          <p:nvPr/>
        </p:nvCxnSpPr>
        <p:spPr>
          <a:xfrm flipH="1" rot="10800000">
            <a:off x="2729400" y="2995477"/>
            <a:ext cx="542100" cy="2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1"/>
          <p:cNvCxnSpPr/>
          <p:nvPr/>
        </p:nvCxnSpPr>
        <p:spPr>
          <a:xfrm flipH="1" rot="10800000">
            <a:off x="6360075" y="2995477"/>
            <a:ext cx="542100" cy="2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1"/>
          <p:cNvSpPr txBox="1"/>
          <p:nvPr/>
        </p:nvSpPr>
        <p:spPr>
          <a:xfrm>
            <a:off x="7160850" y="2724150"/>
            <a:ext cx="209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>
                <a:latin typeface="Playfair Display"/>
                <a:ea typeface="Playfair Display"/>
                <a:cs typeface="Playfair Display"/>
                <a:sym typeface="Playfair Display"/>
              </a:rPr>
              <a:t>136 Features</a:t>
            </a:r>
            <a:endParaRPr b="1"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